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</p:sldIdLst>
  <p:sldSz cx="18288000" cy="10287000"/>
  <p:notesSz cx="10287000" cy="18288000"/>
  <p:embeddedFontLst>
    <p:embeddedFont>
      <p:font typeface="한컴 말랑말랑 Bold" panose="020F0803000000000000" pitchFamily="50" charset="-127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한컴 말랑말랑 Bold" panose="020F0803000000000000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한컴 말랑말랑 Bold" panose="020F0803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한컴 말랑말랑 Bold" panose="020F0803000000000000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한컴 말랑말랑 Bold" panose="020F0803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7754744"/>
            <a:ext cx="19058797" cy="13873"/>
            <a:chOff x="-228281" y="7754744"/>
            <a:chExt cx="19058797" cy="13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281" y="7754744"/>
              <a:ext cx="19058797" cy="13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8214" y="4832957"/>
            <a:ext cx="10143930" cy="40905"/>
            <a:chOff x="11378214" y="4832957"/>
            <a:chExt cx="10143930" cy="40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378214" y="4832957"/>
              <a:ext cx="10143930" cy="40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967" y="752807"/>
            <a:ext cx="16521832" cy="19048"/>
            <a:chOff x="-74967" y="752807"/>
            <a:chExt cx="16521832" cy="190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4967" y="752807"/>
              <a:ext cx="16521832" cy="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89219" y="2419474"/>
            <a:ext cx="1108917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0" kern="0" spc="4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B</a:t>
            </a:r>
            <a:r>
              <a:rPr lang="en-US" sz="9000" kern="0" spc="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US</a:t>
            </a:r>
            <a:r>
              <a:rPr lang="en-US" sz="9000" kern="0" spc="4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W</a:t>
            </a:r>
            <a:r>
              <a:rPr lang="en-US" sz="9000" kern="0" spc="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ITCH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9219" y="3720777"/>
            <a:ext cx="1262118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서울시 버스 외부 광고 분석을 통한</a:t>
            </a:r>
          </a:p>
          <a:p>
            <a:r>
              <a:rPr lang="en-US" sz="36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 효율성 및 공익성 재고</a:t>
            </a:r>
          </a:p>
          <a:p>
            <a:r>
              <a:rPr lang="en-US" sz="36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-버스 노선 및 자치구별 분석을 중심으로-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3333" y="5460640"/>
            <a:ext cx="662499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AWS, KT AICE </a:t>
            </a:r>
            <a:r>
              <a:rPr lang="en-US" sz="1900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빅데이터 AI 경진대회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01602" y="5443477"/>
            <a:ext cx="358073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6889305" y="195823"/>
            <a:ext cx="1154126" cy="556984"/>
            <a:chOff x="16889305" y="195823"/>
            <a:chExt cx="1154126" cy="5569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9305" y="195823"/>
              <a:ext cx="1154126" cy="5569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03339" y="3026539"/>
            <a:ext cx="7790476" cy="5542857"/>
            <a:chOff x="9803339" y="3026539"/>
            <a:chExt cx="7790476" cy="55428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03339" y="3026539"/>
              <a:ext cx="7781889" cy="5534869"/>
              <a:chOff x="9803339" y="3026539"/>
              <a:chExt cx="7781889" cy="553486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03339" y="3026539"/>
                <a:ext cx="7781889" cy="55348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79183" y="3294152"/>
              <a:ext cx="7230203" cy="4981970"/>
              <a:chOff x="10079183" y="3294152"/>
              <a:chExt cx="7230203" cy="498197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79183" y="3294152"/>
                <a:ext cx="7230203" cy="4981970"/>
              </a:xfrm>
              <a:prstGeom prst="rect">
                <a:avLst/>
              </a:prstGeom>
            </p:spPr>
          </p:pic>
        </p:grpSp>
      </p:grpSp>
      <p:sp>
        <p:nvSpPr>
          <p:cNvPr id="29" name="Object 29"/>
          <p:cNvSpPr txBox="1"/>
          <p:nvPr/>
        </p:nvSpPr>
        <p:spPr>
          <a:xfrm>
            <a:off x="1483333" y="8028657"/>
            <a:ext cx="662499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Ontology(7팀)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3333" y="8394657"/>
            <a:ext cx="662499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팀장 | 김주찬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3333" y="8816276"/>
            <a:ext cx="662499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팀원 | 최성관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48076" y="8395210"/>
            <a:ext cx="2187690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팀원 | 김연출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72324" y="8395210"/>
            <a:ext cx="2187690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팀원 | 임재훈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42886" y="8816276"/>
            <a:ext cx="662499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팀원 | 김민혁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eate React App Sample - React App 2023-09-06 01-32-10">
            <a:hlinkClick r:id="" action="ppaction://media"/>
            <a:extLst>
              <a:ext uri="{FF2B5EF4-FFF2-40B4-BE49-F238E27FC236}">
                <a16:creationId xmlns:a16="http://schemas.microsoft.com/office/drawing/2014/main" id="{298CA126-BF0D-8A3E-2F93-11D2440F10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41" y="307181"/>
            <a:ext cx="18207318" cy="9672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0"/>
            <a:ext cx="19047619" cy="10285714"/>
            <a:chOff x="-152381" y="0"/>
            <a:chExt cx="190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0"/>
              <a:ext cx="1904761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1140" y="2251818"/>
            <a:ext cx="4605474" cy="4553465"/>
            <a:chOff x="3571140" y="2251818"/>
            <a:chExt cx="4605474" cy="4553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140" y="2251818"/>
              <a:ext cx="4605474" cy="4553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2340" y="2251818"/>
            <a:ext cx="4632641" cy="4572440"/>
            <a:chOff x="10462340" y="2251818"/>
            <a:chExt cx="4632641" cy="45724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340" y="2251818"/>
              <a:ext cx="4632641" cy="457244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08776" y="348853"/>
            <a:ext cx="17819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Dashboard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1929" y="7860210"/>
            <a:ext cx="14038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해당 노선이나 자치구에 해당하는 총 승하차 수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19908" y="749110"/>
            <a:ext cx="6945290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7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&lt; 7016 버스 검색 시 &gt;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0"/>
            <a:ext cx="19047619" cy="10285714"/>
            <a:chOff x="-152381" y="0"/>
            <a:chExt cx="190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0"/>
              <a:ext cx="190476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8777" y="348853"/>
            <a:ext cx="17819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Dashboard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90341" y="8634810"/>
            <a:ext cx="594326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자치구별 인구비율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978660" y="1840477"/>
            <a:ext cx="6171429" cy="6036288"/>
            <a:chOff x="9978660" y="1840477"/>
            <a:chExt cx="6171429" cy="60362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660" y="1840477"/>
              <a:ext cx="6171429" cy="60362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50067" y="1840477"/>
            <a:ext cx="6171429" cy="6008633"/>
            <a:chOff x="1950067" y="1840477"/>
            <a:chExt cx="6171429" cy="60086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0067" y="1840477"/>
              <a:ext cx="6171429" cy="600863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19908" y="749110"/>
            <a:ext cx="6945290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7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&lt; 7016 버스 검색 시 &gt;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0"/>
            <a:ext cx="19047619" cy="10285714"/>
            <a:chOff x="-152381" y="0"/>
            <a:chExt cx="190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0"/>
              <a:ext cx="190476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8777" y="348853"/>
            <a:ext cx="17819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Dashboard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4596" y="7970097"/>
            <a:ext cx="5960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해당 노선이 지나가는 자치구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7824" y="2515647"/>
            <a:ext cx="8434081" cy="4959544"/>
            <a:chOff x="327824" y="2515647"/>
            <a:chExt cx="8434081" cy="49595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824" y="2515647"/>
              <a:ext cx="8434081" cy="49595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1429" y="2515647"/>
            <a:ext cx="8572649" cy="4959544"/>
            <a:chOff x="9371429" y="2515647"/>
            <a:chExt cx="8572649" cy="49595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1429" y="2515647"/>
              <a:ext cx="8572649" cy="495954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66032" y="7936390"/>
            <a:ext cx="91133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해당 노선의 버스정류장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19908" y="749110"/>
            <a:ext cx="6945290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7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&lt; 7016 버스 검색 시 &gt;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0"/>
            <a:ext cx="19047619" cy="10285714"/>
            <a:chOff x="-152381" y="0"/>
            <a:chExt cx="190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0"/>
              <a:ext cx="190476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8777" y="348853"/>
            <a:ext cx="17819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Dashboard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9854" y="8424343"/>
            <a:ext cx="1368900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해당 노선의 승하차순으로 정렬된 버스정류장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974468" y="2361368"/>
            <a:ext cx="6171429" cy="5562978"/>
            <a:chOff x="1974468" y="2361368"/>
            <a:chExt cx="6171429" cy="5562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4468" y="2361368"/>
              <a:ext cx="6171429" cy="5562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7143" y="2356606"/>
            <a:ext cx="6279948" cy="5572502"/>
            <a:chOff x="9857143" y="2356606"/>
            <a:chExt cx="6279948" cy="55725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143" y="2356606"/>
              <a:ext cx="6279948" cy="557250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19908" y="749110"/>
            <a:ext cx="6945290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7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&lt; 7016 버스 검색 시 &gt;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0"/>
            <a:ext cx="19047619" cy="10285714"/>
            <a:chOff x="-152381" y="0"/>
            <a:chExt cx="190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0"/>
              <a:ext cx="190476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8777" y="348853"/>
            <a:ext cx="17819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Dashboard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527325" y="2057143"/>
            <a:ext cx="5688207" cy="6171429"/>
            <a:chOff x="6527325" y="2057143"/>
            <a:chExt cx="5688207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325" y="2057143"/>
              <a:ext cx="5688207" cy="617142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551210" y="8817200"/>
            <a:ext cx="77749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자치구별 남성/ 여성 비율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19908" y="749110"/>
            <a:ext cx="6945290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7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&lt; 7016 버스 검색 시 &gt;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57" y="0"/>
            <a:ext cx="19047619" cy="10285714"/>
            <a:chOff x="-142857" y="0"/>
            <a:chExt cx="190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57" y="0"/>
              <a:ext cx="190476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8777" y="348853"/>
            <a:ext cx="17819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Dashboard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3306" y="8448152"/>
            <a:ext cx="1697293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해당 노선의 승하차 많은 순서로 정렬된 자치구 TOP 6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52610" y="2851425"/>
            <a:ext cx="15437638" cy="4921076"/>
            <a:chOff x="1652610" y="2851425"/>
            <a:chExt cx="15437638" cy="49210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610" y="2851425"/>
              <a:ext cx="15437638" cy="492107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19908" y="749110"/>
            <a:ext cx="6945290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7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&lt; 7016 버스 검색 시 &gt;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57" y="0"/>
            <a:ext cx="19047619" cy="10285714"/>
            <a:chOff x="-142857" y="0"/>
            <a:chExt cx="190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57" y="0"/>
              <a:ext cx="190476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8777" y="348853"/>
            <a:ext cx="17819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Dashboard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5127" y="7863435"/>
            <a:ext cx="1027747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자치구의 연령별 비율 TOP 3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3086" y="3361546"/>
            <a:ext cx="17059543" cy="3753099"/>
            <a:chOff x="613086" y="3361546"/>
            <a:chExt cx="17059543" cy="37530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086" y="3361546"/>
              <a:ext cx="17059543" cy="37530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19908" y="749110"/>
            <a:ext cx="6945290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7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&lt; 7016 버스 검색 시 &gt;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57" y="0"/>
            <a:ext cx="19047619" cy="10285714"/>
            <a:chOff x="-142857" y="0"/>
            <a:chExt cx="190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57" y="0"/>
              <a:ext cx="190476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8777" y="348853"/>
            <a:ext cx="17819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Dashboard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6718" y="7674343"/>
            <a:ext cx="62996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자치구 지역내총생산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12270" y="2792452"/>
            <a:ext cx="8416301" cy="3715708"/>
            <a:chOff x="512270" y="2792452"/>
            <a:chExt cx="8416301" cy="37157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270" y="2792452"/>
              <a:ext cx="8416301" cy="3715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59524" y="2804357"/>
            <a:ext cx="8509713" cy="3703803"/>
            <a:chOff x="9059524" y="2804357"/>
            <a:chExt cx="8509713" cy="37038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9524" y="2804357"/>
              <a:ext cx="8509713" cy="370380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332258" y="7674343"/>
            <a:ext cx="89463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자치구 1인당 지역 총 생산량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19908" y="749110"/>
            <a:ext cx="6945290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7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&lt; 7016 버스 검색 시 &gt;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57" y="0"/>
            <a:ext cx="19047619" cy="10285714"/>
            <a:chOff x="-142857" y="0"/>
            <a:chExt cx="190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57" y="0"/>
              <a:ext cx="1904761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9680" y="153048"/>
            <a:ext cx="7322545" cy="9979618"/>
            <a:chOff x="5719680" y="153048"/>
            <a:chExt cx="7322545" cy="9979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9680" y="153048"/>
              <a:ext cx="7322545" cy="997961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8777" y="339190"/>
            <a:ext cx="711877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4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Dashboard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1407" y="1264566"/>
            <a:ext cx="6945290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7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&lt; 7016 버스 검색 시 &gt;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117161" y="2215967"/>
            <a:ext cx="23656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kern="0" spc="-100" dirty="0">
                <a:solidFill>
                  <a:srgbClr val="2D2D2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팀원 소개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97269" y="2135161"/>
            <a:ext cx="2375414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8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01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7822024" y="1965503"/>
            <a:ext cx="3660833" cy="21178"/>
            <a:chOff x="7822024" y="1965503"/>
            <a:chExt cx="3660833" cy="21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2024" y="1965503"/>
              <a:ext cx="3660833" cy="211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556018" y="3263583"/>
            <a:ext cx="23656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kern="0" spc="-100" dirty="0">
                <a:solidFill>
                  <a:srgbClr val="2D2D2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배경 및 목적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45643" y="3182779"/>
            <a:ext cx="2375414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8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02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3260836" y="3013122"/>
            <a:ext cx="3660833" cy="21178"/>
            <a:chOff x="13260836" y="3013122"/>
            <a:chExt cx="3660833" cy="211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0836" y="3013122"/>
              <a:ext cx="3660833" cy="2117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432682" y="5094684"/>
            <a:ext cx="3036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kern="0" spc="-100" dirty="0">
                <a:solidFill>
                  <a:srgbClr val="2D2D2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서비스 소개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04888" y="4999922"/>
            <a:ext cx="2375414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8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03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822024" y="4830265"/>
            <a:ext cx="3660833" cy="21178"/>
            <a:chOff x="7822024" y="4830265"/>
            <a:chExt cx="3660833" cy="211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2024" y="4830265"/>
              <a:ext cx="3660833" cy="2117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3893048" y="5850891"/>
            <a:ext cx="30285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kern="0" spc="-100" dirty="0">
                <a:solidFill>
                  <a:srgbClr val="2D2D2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추가기능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53262" y="5761827"/>
            <a:ext cx="2375414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8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04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3260836" y="5592169"/>
            <a:ext cx="3660833" cy="21178"/>
            <a:chOff x="13260836" y="5592169"/>
            <a:chExt cx="3660833" cy="21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0836" y="5592169"/>
              <a:ext cx="3660833" cy="2117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92503" y="1870842"/>
            <a:ext cx="6230293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목차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47619" y="8054687"/>
            <a:ext cx="23428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kern="0" spc="-100" dirty="0">
                <a:solidFill>
                  <a:srgbClr val="2D2D2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개발도구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12505" y="7959920"/>
            <a:ext cx="2375414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8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05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7829643" y="7790265"/>
            <a:ext cx="3660833" cy="21178"/>
            <a:chOff x="7829643" y="7790265"/>
            <a:chExt cx="3660833" cy="211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9643" y="7790265"/>
              <a:ext cx="3660833" cy="211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974834" y="95238"/>
            <a:ext cx="1154126" cy="556984"/>
            <a:chOff x="16974834" y="95238"/>
            <a:chExt cx="1154126" cy="5569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74834" y="95238"/>
              <a:ext cx="1154126" cy="556984"/>
            </a:xfrm>
            <a:prstGeom prst="rect">
              <a:avLst/>
            </a:prstGeom>
          </p:spPr>
        </p:pic>
      </p:grpSp>
      <p:sp>
        <p:nvSpPr>
          <p:cNvPr id="2" name="Object 33">
            <a:extLst>
              <a:ext uri="{FF2B5EF4-FFF2-40B4-BE49-F238E27FC236}">
                <a16:creationId xmlns:a16="http://schemas.microsoft.com/office/drawing/2014/main" id="{5F16E9D4-1C26-D6D9-991C-FB8ECCBF709F}"/>
              </a:ext>
            </a:extLst>
          </p:cNvPr>
          <p:cNvSpPr txBox="1"/>
          <p:nvPr/>
        </p:nvSpPr>
        <p:spPr>
          <a:xfrm>
            <a:off x="14576304" y="8435642"/>
            <a:ext cx="23428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kern="0" spc="-100" dirty="0">
                <a:solidFill>
                  <a:srgbClr val="2D2D2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마무리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Object 34">
            <a:extLst>
              <a:ext uri="{FF2B5EF4-FFF2-40B4-BE49-F238E27FC236}">
                <a16:creationId xmlns:a16="http://schemas.microsoft.com/office/drawing/2014/main" id="{A7ACFDE9-C537-12E9-0CFF-8B75C900F5B8}"/>
              </a:ext>
            </a:extLst>
          </p:cNvPr>
          <p:cNvSpPr txBox="1"/>
          <p:nvPr/>
        </p:nvSpPr>
        <p:spPr>
          <a:xfrm>
            <a:off x="13241190" y="8340875"/>
            <a:ext cx="2375414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8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06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EA59B377-EFD7-A6C2-3854-957AEC3806EE}"/>
              </a:ext>
            </a:extLst>
          </p:cNvPr>
          <p:cNvGrpSpPr/>
          <p:nvPr/>
        </p:nvGrpSpPr>
        <p:grpSpPr>
          <a:xfrm>
            <a:off x="13258328" y="8171220"/>
            <a:ext cx="3660833" cy="21178"/>
            <a:chOff x="7829643" y="7790265"/>
            <a:chExt cx="3660833" cy="21178"/>
          </a:xfrm>
        </p:grpSpPr>
        <p:pic>
          <p:nvPicPr>
            <p:cNvPr id="7" name="Object 35">
              <a:extLst>
                <a:ext uri="{FF2B5EF4-FFF2-40B4-BE49-F238E27FC236}">
                  <a16:creationId xmlns:a16="http://schemas.microsoft.com/office/drawing/2014/main" id="{1C05CEDF-C022-0819-6124-0412DE68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9643" y="7790265"/>
              <a:ext cx="3660833" cy="21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460" y="2854656"/>
            <a:ext cx="19428174" cy="7238780"/>
            <a:chOff x="-1142460" y="2854656"/>
            <a:chExt cx="19428174" cy="723878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42460" y="7996699"/>
              <a:ext cx="13730080" cy="19988"/>
              <a:chOff x="-1142460" y="7996699"/>
              <a:chExt cx="13730080" cy="199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142460" y="7996699"/>
                <a:ext cx="13730080" cy="199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577626" y="2854656"/>
              <a:ext cx="5708088" cy="7238780"/>
              <a:chOff x="12577626" y="2854656"/>
              <a:chExt cx="5708088" cy="723878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577626" y="2854656"/>
                <a:ext cx="5708088" cy="723878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33400" y="624965"/>
            <a:ext cx="596265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카테고리 </a:t>
            </a:r>
            <a:r>
              <a:rPr lang="en-US" altLang="ko-KR" sz="3600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“</a:t>
            </a:r>
            <a:r>
              <a:rPr lang="en-US" sz="3600" kern="0" spc="1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게임</a:t>
            </a:r>
            <a:r>
              <a:rPr lang="en-US" sz="3600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” 검색시 &gt;</a:t>
            </a:r>
            <a:endParaRPr 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C6705-EDAA-F3F8-6840-1B6FD8E02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1601304"/>
            <a:ext cx="16129655" cy="75368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3279" y="1586968"/>
            <a:ext cx="8191666" cy="8218146"/>
            <a:chOff x="893279" y="1586968"/>
            <a:chExt cx="8191666" cy="8218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279" y="1586968"/>
              <a:ext cx="8191666" cy="82181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6879" y="5485714"/>
            <a:ext cx="3966839" cy="1678248"/>
            <a:chOff x="2376879" y="5485714"/>
            <a:chExt cx="3966839" cy="1678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6879" y="5485714"/>
              <a:ext cx="3966839" cy="16782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8776" y="348853"/>
            <a:ext cx="17819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사용한 Data set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43185" y="7787586"/>
            <a:ext cx="11513794" cy="1923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900" kern="0" spc="-3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약 2.2억 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434706" y="186536"/>
            <a:ext cx="1447789" cy="1400432"/>
            <a:chOff x="9434706" y="186536"/>
            <a:chExt cx="1447789" cy="14004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4706" y="186536"/>
              <a:ext cx="1447789" cy="1400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6997" y="305210"/>
            <a:ext cx="2914907" cy="1098936"/>
            <a:chOff x="15046997" y="305210"/>
            <a:chExt cx="2914907" cy="10989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6997" y="305210"/>
              <a:ext cx="2914907" cy="1098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82496" y="408530"/>
            <a:ext cx="4259740" cy="957521"/>
            <a:chOff x="10882496" y="408530"/>
            <a:chExt cx="4259740" cy="9575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2496" y="408530"/>
              <a:ext cx="4259740" cy="957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58762" y="5547962"/>
            <a:ext cx="2797679" cy="2734731"/>
            <a:chOff x="8358762" y="5547962"/>
            <a:chExt cx="2797679" cy="27347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960000">
              <a:off x="8358762" y="5547962"/>
              <a:ext cx="2797679" cy="2734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67845" y="2122525"/>
            <a:ext cx="4521779" cy="5571137"/>
            <a:chOff x="11767845" y="2122525"/>
            <a:chExt cx="4521779" cy="55711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67845" y="2122525"/>
              <a:ext cx="4521779" cy="5571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8091" y="0"/>
            <a:ext cx="9117623" cy="4923516"/>
            <a:chOff x="9168091" y="0"/>
            <a:chExt cx="9117623" cy="4923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8091" y="0"/>
              <a:ext cx="9117623" cy="4923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180952" cy="10285714"/>
            <a:chOff x="0" y="0"/>
            <a:chExt cx="918095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80952" cy="102857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8374" y="7530075"/>
            <a:ext cx="11528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13%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3608" y="5442457"/>
            <a:ext cx="11528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34%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1760" y="5556743"/>
            <a:ext cx="11528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33%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8408" y="6780076"/>
            <a:ext cx="11528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20%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5909" y="314378"/>
            <a:ext cx="8395971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800" kern="0" spc="-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04 </a:t>
            </a:r>
            <a:r>
              <a:rPr lang="ko-KR" altLang="en-US" sz="5800" kern="0" spc="-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추가기능 </a:t>
            </a:r>
            <a:r>
              <a:rPr lang="en-US" sz="5800" kern="0" spc="-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slack bot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24662" y="2390513"/>
            <a:ext cx="230293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7016 입력 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239000" y="195838"/>
            <a:ext cx="1076126" cy="1043229"/>
            <a:chOff x="486985" y="186698"/>
            <a:chExt cx="1095851" cy="10958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985" y="186698"/>
              <a:ext cx="1095851" cy="10958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3895" y="1365181"/>
            <a:ext cx="13270385" cy="8725981"/>
            <a:chOff x="4493895" y="1365181"/>
            <a:chExt cx="13270385" cy="87259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3895" y="1365181"/>
              <a:ext cx="13270385" cy="8725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64218" y="2913145"/>
            <a:ext cx="1361016" cy="820751"/>
            <a:chOff x="7464218" y="2913145"/>
            <a:chExt cx="1361016" cy="820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218" y="2913145"/>
              <a:ext cx="1361016" cy="82075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86985" y="8797134"/>
            <a:ext cx="3898846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slack bot을 통해</a:t>
            </a:r>
          </a:p>
          <a:p>
            <a:r>
              <a:rPr lang="en-US" sz="3400" kern="0" spc="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대화형 서비스 제공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8180952" cy="10285714"/>
            <a:chOff x="0" y="0"/>
            <a:chExt cx="81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8095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6142" y="5276190"/>
            <a:ext cx="1763511" cy="1768252"/>
            <a:chOff x="356142" y="5276190"/>
            <a:chExt cx="1763511" cy="17682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142" y="5276190"/>
              <a:ext cx="1763511" cy="17682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956" y="8126910"/>
            <a:ext cx="1664545" cy="1448154"/>
            <a:chOff x="486956" y="8126910"/>
            <a:chExt cx="1664545" cy="14481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956" y="8126910"/>
              <a:ext cx="1664545" cy="1448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5981" y="5309497"/>
            <a:ext cx="1701638" cy="1701638"/>
            <a:chOff x="2445981" y="5309497"/>
            <a:chExt cx="1701638" cy="17016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5981" y="5309497"/>
              <a:ext cx="1701638" cy="1701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30816" y="5309497"/>
            <a:ext cx="2014655" cy="1701638"/>
            <a:chOff x="4430816" y="5309497"/>
            <a:chExt cx="2014655" cy="17016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0816" y="5309497"/>
              <a:ext cx="2014655" cy="17016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6956" y="2802169"/>
            <a:ext cx="1501882" cy="1501882"/>
            <a:chOff x="486956" y="2802169"/>
            <a:chExt cx="1501882" cy="15018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956" y="2802169"/>
              <a:ext cx="1501882" cy="1501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8594" y="2802169"/>
            <a:ext cx="1501882" cy="1501882"/>
            <a:chOff x="2588594" y="2802169"/>
            <a:chExt cx="1501882" cy="15018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8594" y="2802169"/>
              <a:ext cx="1501882" cy="15018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50499" y="8126910"/>
            <a:ext cx="1644495" cy="1644495"/>
            <a:chOff x="2550499" y="8126910"/>
            <a:chExt cx="1644495" cy="1644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0499" y="8126910"/>
              <a:ext cx="1644495" cy="164449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20290" y="2076190"/>
            <a:ext cx="2452823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2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버전관리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3048" y="488467"/>
            <a:ext cx="715553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04 개발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98876" y="806093"/>
            <a:ext cx="947994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| 사용한 툴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956" y="4666667"/>
            <a:ext cx="380024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2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기획 | 디자인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6956" y="7302505"/>
            <a:ext cx="380024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2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프론트엔드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8425537" y="1732439"/>
            <a:ext cx="9633481" cy="7616810"/>
            <a:chOff x="8425537" y="1732439"/>
            <a:chExt cx="9633481" cy="76168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5537" y="1732439"/>
              <a:ext cx="9633481" cy="7616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11623" y="-684306"/>
            <a:ext cx="9568685" cy="11654327"/>
            <a:chOff x="1911623" y="-684306"/>
            <a:chExt cx="9568685" cy="11654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623" y="-684306"/>
              <a:ext cx="9568685" cy="11654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8872" y="1566334"/>
            <a:ext cx="6904119" cy="7153047"/>
            <a:chOff x="1008872" y="1566334"/>
            <a:chExt cx="6904119" cy="71530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872" y="1566334"/>
              <a:ext cx="6904119" cy="71530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8278" y="3751683"/>
            <a:ext cx="5765306" cy="2782349"/>
            <a:chOff x="1578278" y="3751683"/>
            <a:chExt cx="5765306" cy="27823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278" y="3751683"/>
              <a:ext cx="5765306" cy="2782349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D16AF1CE-0D5F-AF7A-FA2D-8107888499CF}"/>
              </a:ext>
            </a:extLst>
          </p:cNvPr>
          <p:cNvSpPr txBox="1"/>
          <p:nvPr/>
        </p:nvSpPr>
        <p:spPr>
          <a:xfrm>
            <a:off x="8246335" y="4762500"/>
            <a:ext cx="11513794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kern="0" spc="-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“</a:t>
            </a:r>
            <a:r>
              <a:rPr lang="ko-KR" altLang="en-US" sz="7000" kern="0" spc="-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효율을 연구하고 공유하는</a:t>
            </a:r>
            <a:r>
              <a:rPr lang="en-US" altLang="ko-KR" sz="7000" kern="0" spc="-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”</a:t>
            </a:r>
            <a:endParaRPr lang="en-US" sz="7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780338" cy="6809524"/>
            <a:chOff x="0" y="0"/>
            <a:chExt cx="12780338" cy="6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780338" cy="6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456813"/>
            <a:ext cx="18285714" cy="4828901"/>
            <a:chOff x="0" y="5456813"/>
            <a:chExt cx="18285714" cy="48289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56813"/>
              <a:ext cx="18285714" cy="48289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2291" y="5798938"/>
            <a:ext cx="3227054" cy="4563827"/>
            <a:chOff x="16132291" y="5798938"/>
            <a:chExt cx="3227054" cy="45638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2291" y="5798938"/>
              <a:ext cx="3227054" cy="45638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78876" y="1017447"/>
            <a:ext cx="1028546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01 ONTOLOGY</a:t>
            </a:r>
          </a:p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팀원 소개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85487" y="4999369"/>
            <a:ext cx="27890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혁신, 고도화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38892" y="3518090"/>
            <a:ext cx="17280347" cy="4679369"/>
            <a:chOff x="438892" y="3518090"/>
            <a:chExt cx="17280347" cy="46793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892" y="3518090"/>
              <a:ext cx="17280347" cy="467936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88207" y="8356314"/>
            <a:ext cx="268537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팀장 | 김주찬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-307674" y="8774914"/>
            <a:ext cx="328338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인하대학교 </a:t>
            </a:r>
          </a:p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물리학과 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69477" y="8349670"/>
            <a:ext cx="251366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팀원 | 최성관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63095" y="8369600"/>
            <a:ext cx="258505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팀원 | 김연출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972733" y="8356314"/>
            <a:ext cx="2666388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팀원 | 임재훈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70728" y="8323088"/>
            <a:ext cx="2584688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kern="0" spc="100" dirty="0">
                <a:solidFill>
                  <a:srgbClr val="FFCD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팀원 | 김민혁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29208" y="9627141"/>
            <a:ext cx="1154126" cy="556984"/>
            <a:chOff x="329208" y="9627141"/>
            <a:chExt cx="1154126" cy="5569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208" y="9627141"/>
              <a:ext cx="1154126" cy="55698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465672" y="8754985"/>
            <a:ext cx="328338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인하대학교 </a:t>
            </a:r>
          </a:p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철학과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01165" y="8754985"/>
            <a:ext cx="328338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상명대학교</a:t>
            </a:r>
          </a:p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컴퓨터과학전공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77709" y="8754985"/>
            <a:ext cx="292552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상명대학교</a:t>
            </a:r>
          </a:p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컴퓨터과학전공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49932" y="8754985"/>
            <a:ext cx="316471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상명대학교</a:t>
            </a:r>
          </a:p>
          <a:p>
            <a:pPr algn="ctr"/>
            <a:r>
              <a:rPr lang="en-US" sz="2200" b="1" kern="0" spc="1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Light" pitchFamily="34" charset="0"/>
              </a:rPr>
              <a:t>융합전자공학과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0618641" y="806272"/>
            <a:ext cx="3293195" cy="2730675"/>
            <a:chOff x="10618641" y="806272"/>
            <a:chExt cx="3293195" cy="27306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8641" y="806272"/>
              <a:ext cx="3293195" cy="2730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73951" y="797147"/>
            <a:ext cx="2732266" cy="2748926"/>
            <a:chOff x="14573951" y="797147"/>
            <a:chExt cx="2732266" cy="27489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3951" y="797147"/>
              <a:ext cx="2732266" cy="2748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723900"/>
            <a:ext cx="715553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02 </a:t>
            </a:r>
          </a:p>
          <a:p>
            <a:r>
              <a:rPr lang="en-US" sz="7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배경 및 목적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6D69-642E-3910-3AFE-A4425EEAA22E}"/>
              </a:ext>
            </a:extLst>
          </p:cNvPr>
          <p:cNvSpPr txBox="1"/>
          <p:nvPr/>
        </p:nvSpPr>
        <p:spPr>
          <a:xfrm>
            <a:off x="1714500" y="4686300"/>
            <a:ext cx="1485899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3600" b="1" i="0" dirty="0"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단순 노출 효과</a:t>
            </a:r>
            <a:r>
              <a:rPr lang="en-US" altLang="ko-KR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單純露出效果</a:t>
            </a:r>
            <a:r>
              <a:rPr lang="en-US" altLang="ko-KR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Mere Exposure Effect)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란</a:t>
            </a:r>
            <a:r>
              <a:rPr lang="ko-KR" altLang="en-US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단순히 </a:t>
            </a:r>
            <a:r>
              <a:rPr lang="ko-KR" altLang="en-US" sz="5400" b="1" i="0" dirty="0">
                <a:solidFill>
                  <a:srgbClr val="0070C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노출</a:t>
            </a:r>
            <a:r>
              <a:rPr lang="ko-KR" altLang="en-US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되는 횟수가 </a:t>
            </a:r>
            <a:r>
              <a:rPr lang="ko-KR" altLang="en-US" sz="4800" b="1" i="0" dirty="0">
                <a:solidFill>
                  <a:srgbClr val="0070C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많아질수록</a:t>
            </a:r>
            <a:r>
              <a:rPr lang="ko-KR" altLang="en-US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그 대상에 대해 </a:t>
            </a:r>
            <a:r>
              <a:rPr lang="ko-KR" altLang="en-US" sz="4800" b="1" i="0" dirty="0">
                <a:solidFill>
                  <a:srgbClr val="0070C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호감이 증가</a:t>
            </a:r>
            <a:r>
              <a:rPr lang="ko-KR" altLang="en-US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하는 현상이다</a:t>
            </a:r>
            <a:r>
              <a:rPr lang="en-US" altLang="ko-KR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.”</a:t>
            </a:r>
          </a:p>
          <a:p>
            <a:endParaRPr lang="en-US" altLang="ko-KR" sz="2000" dirty="0">
              <a:solidFill>
                <a:srgbClr val="202122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3600" dirty="0">
                <a:solidFill>
                  <a:srgbClr val="202122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								        - </a:t>
            </a:r>
            <a:r>
              <a:rPr lang="en-US" altLang="ko-KR" sz="3600" b="0" i="0" dirty="0">
                <a:solidFill>
                  <a:srgbClr val="202122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Robert Zajonc -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04" y="1835659"/>
            <a:ext cx="5464286" cy="6171429"/>
            <a:chOff x="778904" y="1835659"/>
            <a:chExt cx="546428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04" y="1835659"/>
              <a:ext cx="5464286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7143" y="1676190"/>
            <a:ext cx="6171429" cy="6171429"/>
            <a:chOff x="6057143" y="1676190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167619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62791" y="1955260"/>
            <a:ext cx="5438571" cy="6171429"/>
            <a:chOff x="11962791" y="1955260"/>
            <a:chExt cx="5438571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2791" y="1955260"/>
              <a:ext cx="5438571" cy="617142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74962" y="8693340"/>
            <a:ext cx="1940368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7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OOH(Out-Of-Home) 및 버스 내부 광고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2951096"/>
            <a:ext cx="6154794" cy="6171429"/>
            <a:chOff x="9142857" y="2951096"/>
            <a:chExt cx="615479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951096"/>
              <a:ext cx="6154794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9038" y="4005139"/>
            <a:ext cx="2143234" cy="2275436"/>
            <a:chOff x="7929038" y="4005139"/>
            <a:chExt cx="2143234" cy="2275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9038" y="4005139"/>
              <a:ext cx="2143234" cy="2275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72269" y="1159134"/>
            <a:ext cx="4137524" cy="3583924"/>
            <a:chOff x="13672269" y="1159134"/>
            <a:chExt cx="4137524" cy="3583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2269" y="1159134"/>
              <a:ext cx="4137524" cy="35839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72025" y="3280808"/>
            <a:ext cx="10609238" cy="37240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800" kern="0" spc="-3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지속적인</a:t>
            </a:r>
          </a:p>
          <a:p>
            <a:r>
              <a:rPr lang="en-US" sz="11800" kern="0" spc="-3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광고 노출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54589" y="1997017"/>
            <a:ext cx="424592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0" kern="0" spc="-2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"광고"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1000" y="2628900"/>
            <a:ext cx="11582400" cy="6926191"/>
            <a:chOff x="435484" y="3246509"/>
            <a:chExt cx="10152946" cy="5717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484" y="3246509"/>
              <a:ext cx="10152946" cy="57172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686050" y="-439948"/>
            <a:ext cx="12915900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sz="5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sz="5400" kern="0" spc="-2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원하는</a:t>
            </a:r>
            <a:r>
              <a:rPr lang="en-US" sz="5400" kern="0" spc="-3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 </a:t>
            </a:r>
            <a:r>
              <a:rPr lang="en-US" sz="7200" kern="0" spc="-3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타겟층</a:t>
            </a:r>
            <a:r>
              <a:rPr lang="en-US" sz="5400" kern="0" spc="-2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이 있는 노선을 알아낼 수 있다면?</a:t>
            </a:r>
            <a:endParaRPr lang="en-US" sz="5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63400" y="4686300"/>
            <a:ext cx="6096000" cy="24468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sz="8200" kern="0" spc="-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비용효율적</a:t>
            </a:r>
            <a:r>
              <a:rPr lang="en-US" sz="5300" kern="0" spc="-1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인</a:t>
            </a:r>
          </a:p>
          <a:p>
            <a:pPr algn="ctr"/>
            <a:r>
              <a:rPr lang="en-US" sz="5300" kern="0" spc="-1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광고가능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8091" y="0"/>
            <a:ext cx="9117623" cy="4923516"/>
            <a:chOff x="9168091" y="0"/>
            <a:chExt cx="9117623" cy="4923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8091" y="0"/>
              <a:ext cx="9117623" cy="4923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8180952" cy="10285714"/>
            <a:chOff x="0" y="0"/>
            <a:chExt cx="818095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80952" cy="102857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5876" y="1557818"/>
            <a:ext cx="8395971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800" kern="0" spc="-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03 서비스 소개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8374" y="7530075"/>
            <a:ext cx="11528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13%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13608" y="5442457"/>
            <a:ext cx="11528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34%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1760" y="5556743"/>
            <a:ext cx="11528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33%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8408" y="6780076"/>
            <a:ext cx="11528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20%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719048" y="4191745"/>
            <a:ext cx="5761905" cy="4333333"/>
            <a:chOff x="2719048" y="4191745"/>
            <a:chExt cx="5761905" cy="43333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77219" y="4421318"/>
              <a:ext cx="5436933" cy="3867019"/>
              <a:chOff x="2877219" y="4421318"/>
              <a:chExt cx="5436933" cy="386701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00000">
                <a:off x="2877219" y="4421318"/>
                <a:ext cx="5436933" cy="3867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70479" y="4608313"/>
              <a:ext cx="5051490" cy="3480728"/>
              <a:chOff x="3070479" y="4608313"/>
              <a:chExt cx="5051490" cy="34807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300000">
                <a:off x="3070479" y="4608313"/>
                <a:ext cx="5051490" cy="348072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87418" y="3230759"/>
            <a:ext cx="3542857" cy="6028571"/>
            <a:chOff x="387418" y="3230759"/>
            <a:chExt cx="3542857" cy="60285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25412" y="3383987"/>
              <a:ext cx="2864600" cy="5722039"/>
              <a:chOff x="725412" y="3383987"/>
              <a:chExt cx="2864600" cy="572203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20000">
                <a:off x="725412" y="3383987"/>
                <a:ext cx="2864600" cy="572203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30823" y="3481450"/>
              <a:ext cx="2614409" cy="5553472"/>
              <a:chOff x="830823" y="3481450"/>
              <a:chExt cx="2614409" cy="555347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420000">
                <a:off x="830823" y="3481450"/>
                <a:ext cx="2614409" cy="555347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635688" y="1890792"/>
            <a:ext cx="7290224" cy="1478395"/>
            <a:chOff x="9635688" y="1890792"/>
            <a:chExt cx="7290224" cy="14783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5688" y="1890792"/>
              <a:ext cx="7290224" cy="147839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724761" y="4641334"/>
            <a:ext cx="9112077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5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버스 노선의 다양한 데이터들을 직관적으로 분석해</a:t>
            </a:r>
          </a:p>
          <a:p>
            <a:pPr algn="ctr"/>
            <a:r>
              <a:rPr lang="en-US" sz="55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보다 </a:t>
            </a:r>
            <a:r>
              <a:rPr lang="en-US" sz="7300" dirty="0" err="1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효율적인</a:t>
            </a:r>
            <a:r>
              <a:rPr lang="en-US" sz="55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 </a:t>
            </a:r>
            <a:r>
              <a:rPr lang="en-US" sz="550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광고노선을</a:t>
            </a:r>
            <a:r>
              <a:rPr lang="en-US" sz="55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 </a:t>
            </a:r>
          </a:p>
          <a:p>
            <a:pPr algn="ctr"/>
            <a:r>
              <a:rPr lang="en-US" sz="5500" dirty="0" err="1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정하는데</a:t>
            </a:r>
            <a:r>
              <a:rPr lang="en-US" sz="55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 도움을 준다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2002" y="8162273"/>
            <a:ext cx="15689292" cy="1921831"/>
            <a:chOff x="1382002" y="8162273"/>
            <a:chExt cx="15689292" cy="19218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2002" y="8162273"/>
              <a:ext cx="15689292" cy="19218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0275" y="882115"/>
            <a:ext cx="14432747" cy="6720248"/>
            <a:chOff x="2010275" y="882115"/>
            <a:chExt cx="14432747" cy="6720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0275" y="882115"/>
              <a:ext cx="14432747" cy="67202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17885" y="8706099"/>
            <a:ext cx="21274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자치구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2628" y="7805057"/>
            <a:ext cx="37917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중첩,다중검색 가능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06526" y="8706099"/>
            <a:ext cx="21274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노선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59000" y="8706099"/>
            <a:ext cx="271088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카테고리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218104" y="7970040"/>
            <a:ext cx="2320606" cy="554442"/>
            <a:chOff x="1218104" y="7970040"/>
            <a:chExt cx="2320606" cy="5544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8104" y="7970040"/>
              <a:ext cx="2320606" cy="55444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97335" y="7970040"/>
            <a:ext cx="2962143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3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검색옵션 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50521" y="8706099"/>
            <a:ext cx="43136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|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6153" y="8706099"/>
            <a:ext cx="43136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|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1163" y="133522"/>
            <a:ext cx="6137375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200" kern="0" spc="-1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Bold" pitchFamily="34" charset="0"/>
              </a:rPr>
              <a:t>03 서비스 소개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291473" y="8704194"/>
            <a:ext cx="43136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|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84190" y="8668000"/>
            <a:ext cx="271088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200" dirty="0">
                <a:solidFill>
                  <a:srgbClr val="284AD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Gmarket Sans Medium" pitchFamily="34" charset="0"/>
              </a:rPr>
              <a:t>기간별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359</Words>
  <Application>Microsoft Office PowerPoint</Application>
  <PresentationFormat>사용자 지정</PresentationFormat>
  <Paragraphs>120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한컴 말랑말랑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재훈 임</cp:lastModifiedBy>
  <cp:revision>8</cp:revision>
  <dcterms:created xsi:type="dcterms:W3CDTF">2023-09-06T00:34:06Z</dcterms:created>
  <dcterms:modified xsi:type="dcterms:W3CDTF">2023-09-05T16:48:38Z</dcterms:modified>
</cp:coreProperties>
</file>